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3" r:id="rId2"/>
    <p:sldId id="270" r:id="rId3"/>
    <p:sldId id="271" r:id="rId4"/>
    <p:sldId id="272" r:id="rId5"/>
    <p:sldId id="273" r:id="rId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7E69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324" autoAdjust="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95F15-E317-4462-9F53-2FD30EA0D5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4B8FD4-AC7B-4C4B-8D89-95976B312EDC}">
      <dgm:prSet/>
      <dgm:spPr/>
      <dgm:t>
        <a:bodyPr/>
        <a:lstStyle/>
        <a:p>
          <a:r>
            <a:rPr lang="pt-BR"/>
            <a:t>Distrofia Muscular de Duchenne acomete 1 em cada 5000 meninos. </a:t>
          </a:r>
          <a:endParaRPr lang="en-US"/>
        </a:p>
      </dgm:t>
    </dgm:pt>
    <dgm:pt modelId="{DB3D22E0-49A5-4660-AF89-A8BC89B78883}" type="parTrans" cxnId="{E7D84D37-2D1F-4652-B461-7E2CE65DA3C9}">
      <dgm:prSet/>
      <dgm:spPr/>
      <dgm:t>
        <a:bodyPr/>
        <a:lstStyle/>
        <a:p>
          <a:endParaRPr lang="en-US"/>
        </a:p>
      </dgm:t>
    </dgm:pt>
    <dgm:pt modelId="{3734A479-9354-441D-835F-F3D9959E38B2}" type="sibTrans" cxnId="{E7D84D37-2D1F-4652-B461-7E2CE65DA3C9}">
      <dgm:prSet/>
      <dgm:spPr/>
      <dgm:t>
        <a:bodyPr/>
        <a:lstStyle/>
        <a:p>
          <a:endParaRPr lang="en-US"/>
        </a:p>
      </dgm:t>
    </dgm:pt>
    <dgm:pt modelId="{710E61D6-3B50-45EF-B6CD-80D19266101F}">
      <dgm:prSet/>
      <dgm:spPr/>
      <dgm:t>
        <a:bodyPr/>
        <a:lstStyle/>
        <a:p>
          <a:r>
            <a:rPr lang="pt-BR"/>
            <a:t>Normal ao nascimento -&gt; Fraqueza aos 3-5 anos -&gt; Restrito a cadeira de rodas -&gt; Óbito 20-30 anos </a:t>
          </a:r>
          <a:endParaRPr lang="en-US"/>
        </a:p>
      </dgm:t>
    </dgm:pt>
    <dgm:pt modelId="{CC908752-846A-4775-87EE-5B4C23234308}" type="parTrans" cxnId="{83AE25CA-45BF-4783-8D59-60246CD549E1}">
      <dgm:prSet/>
      <dgm:spPr/>
      <dgm:t>
        <a:bodyPr/>
        <a:lstStyle/>
        <a:p>
          <a:endParaRPr lang="en-US"/>
        </a:p>
      </dgm:t>
    </dgm:pt>
    <dgm:pt modelId="{A01E0C3E-EAAE-4AE1-BB40-5F24152E1C77}" type="sibTrans" cxnId="{83AE25CA-45BF-4783-8D59-60246CD549E1}">
      <dgm:prSet/>
      <dgm:spPr/>
      <dgm:t>
        <a:bodyPr/>
        <a:lstStyle/>
        <a:p>
          <a:endParaRPr lang="en-US"/>
        </a:p>
      </dgm:t>
    </dgm:pt>
    <dgm:pt modelId="{9AB331E5-EF79-413D-972C-D3D9C9F720E9}">
      <dgm:prSet/>
      <dgm:spPr/>
      <dgm:t>
        <a:bodyPr/>
        <a:lstStyle/>
        <a:p>
          <a:r>
            <a:rPr lang="pt-BR"/>
            <a:t>Terapia gênica como oportunidade de mudar a vida destes pacientes: Breakthrough Pfizer</a:t>
          </a:r>
          <a:endParaRPr lang="en-US"/>
        </a:p>
      </dgm:t>
    </dgm:pt>
    <dgm:pt modelId="{20A8B682-F72F-44CE-AD6B-3614E590A8C7}" type="parTrans" cxnId="{86460550-7B09-461D-9DF4-E1047FC1EC56}">
      <dgm:prSet/>
      <dgm:spPr/>
      <dgm:t>
        <a:bodyPr/>
        <a:lstStyle/>
        <a:p>
          <a:endParaRPr lang="en-US"/>
        </a:p>
      </dgm:t>
    </dgm:pt>
    <dgm:pt modelId="{134575AF-A89A-490B-88C1-6BECF6D10283}" type="sibTrans" cxnId="{86460550-7B09-461D-9DF4-E1047FC1EC56}">
      <dgm:prSet/>
      <dgm:spPr/>
      <dgm:t>
        <a:bodyPr/>
        <a:lstStyle/>
        <a:p>
          <a:endParaRPr lang="en-US"/>
        </a:p>
      </dgm:t>
    </dgm:pt>
    <dgm:pt modelId="{195D55F8-5978-4384-A732-0FF7101C1DCD}" type="pres">
      <dgm:prSet presAssocID="{1F895F15-E317-4462-9F53-2FD30EA0D5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1AC484-D710-47FB-8A09-DC3AB0308646}" type="pres">
      <dgm:prSet presAssocID="{BB4B8FD4-AC7B-4C4B-8D89-95976B312EDC}" presName="hierRoot1" presStyleCnt="0"/>
      <dgm:spPr/>
    </dgm:pt>
    <dgm:pt modelId="{6EB6345A-6CC9-4D17-983B-EEB118EE5088}" type="pres">
      <dgm:prSet presAssocID="{BB4B8FD4-AC7B-4C4B-8D89-95976B312EDC}" presName="composite" presStyleCnt="0"/>
      <dgm:spPr/>
    </dgm:pt>
    <dgm:pt modelId="{CAE969B9-8A32-488C-B15F-DDEA76AD7BDA}" type="pres">
      <dgm:prSet presAssocID="{BB4B8FD4-AC7B-4C4B-8D89-95976B312EDC}" presName="background" presStyleLbl="node0" presStyleIdx="0" presStyleCnt="3"/>
      <dgm:spPr/>
    </dgm:pt>
    <dgm:pt modelId="{AB752801-5576-4178-AC72-8323AC625E00}" type="pres">
      <dgm:prSet presAssocID="{BB4B8FD4-AC7B-4C4B-8D89-95976B312EDC}" presName="text" presStyleLbl="fgAcc0" presStyleIdx="0" presStyleCnt="3">
        <dgm:presLayoutVars>
          <dgm:chPref val="3"/>
        </dgm:presLayoutVars>
      </dgm:prSet>
      <dgm:spPr/>
    </dgm:pt>
    <dgm:pt modelId="{54BE1D25-4AA2-4E09-9BAF-3ECAD2A1A9D7}" type="pres">
      <dgm:prSet presAssocID="{BB4B8FD4-AC7B-4C4B-8D89-95976B312EDC}" presName="hierChild2" presStyleCnt="0"/>
      <dgm:spPr/>
    </dgm:pt>
    <dgm:pt modelId="{952A8B25-086B-4663-806B-CEEACF22D55B}" type="pres">
      <dgm:prSet presAssocID="{710E61D6-3B50-45EF-B6CD-80D19266101F}" presName="hierRoot1" presStyleCnt="0"/>
      <dgm:spPr/>
    </dgm:pt>
    <dgm:pt modelId="{2A3C0B04-9D86-40BF-A2AC-F357633DE038}" type="pres">
      <dgm:prSet presAssocID="{710E61D6-3B50-45EF-B6CD-80D19266101F}" presName="composite" presStyleCnt="0"/>
      <dgm:spPr/>
    </dgm:pt>
    <dgm:pt modelId="{72E25710-B168-406B-9591-FFA6044D3E9B}" type="pres">
      <dgm:prSet presAssocID="{710E61D6-3B50-45EF-B6CD-80D19266101F}" presName="background" presStyleLbl="node0" presStyleIdx="1" presStyleCnt="3"/>
      <dgm:spPr/>
    </dgm:pt>
    <dgm:pt modelId="{2CD30DD6-51AF-4E9F-B429-8DC6B7455FCF}" type="pres">
      <dgm:prSet presAssocID="{710E61D6-3B50-45EF-B6CD-80D19266101F}" presName="text" presStyleLbl="fgAcc0" presStyleIdx="1" presStyleCnt="3">
        <dgm:presLayoutVars>
          <dgm:chPref val="3"/>
        </dgm:presLayoutVars>
      </dgm:prSet>
      <dgm:spPr/>
    </dgm:pt>
    <dgm:pt modelId="{317DD21F-326F-421A-8D12-7072837E02B2}" type="pres">
      <dgm:prSet presAssocID="{710E61D6-3B50-45EF-B6CD-80D19266101F}" presName="hierChild2" presStyleCnt="0"/>
      <dgm:spPr/>
    </dgm:pt>
    <dgm:pt modelId="{3320F724-D8CD-4934-90D1-873B1A427C22}" type="pres">
      <dgm:prSet presAssocID="{9AB331E5-EF79-413D-972C-D3D9C9F720E9}" presName="hierRoot1" presStyleCnt="0"/>
      <dgm:spPr/>
    </dgm:pt>
    <dgm:pt modelId="{552448B6-FA56-4857-B7EC-E94928413BDB}" type="pres">
      <dgm:prSet presAssocID="{9AB331E5-EF79-413D-972C-D3D9C9F720E9}" presName="composite" presStyleCnt="0"/>
      <dgm:spPr/>
    </dgm:pt>
    <dgm:pt modelId="{1D2DCBFE-9620-475F-95D1-675986864858}" type="pres">
      <dgm:prSet presAssocID="{9AB331E5-EF79-413D-972C-D3D9C9F720E9}" presName="background" presStyleLbl="node0" presStyleIdx="2" presStyleCnt="3"/>
      <dgm:spPr/>
    </dgm:pt>
    <dgm:pt modelId="{96A4C536-5960-4CD5-918A-C6D1F1CB1604}" type="pres">
      <dgm:prSet presAssocID="{9AB331E5-EF79-413D-972C-D3D9C9F720E9}" presName="text" presStyleLbl="fgAcc0" presStyleIdx="2" presStyleCnt="3">
        <dgm:presLayoutVars>
          <dgm:chPref val="3"/>
        </dgm:presLayoutVars>
      </dgm:prSet>
      <dgm:spPr/>
    </dgm:pt>
    <dgm:pt modelId="{90094948-9571-4599-8DBD-B07D2D4B279D}" type="pres">
      <dgm:prSet presAssocID="{9AB331E5-EF79-413D-972C-D3D9C9F720E9}" presName="hierChild2" presStyleCnt="0"/>
      <dgm:spPr/>
    </dgm:pt>
  </dgm:ptLst>
  <dgm:cxnLst>
    <dgm:cxn modelId="{E7D84D37-2D1F-4652-B461-7E2CE65DA3C9}" srcId="{1F895F15-E317-4462-9F53-2FD30EA0D5C6}" destId="{BB4B8FD4-AC7B-4C4B-8D89-95976B312EDC}" srcOrd="0" destOrd="0" parTransId="{DB3D22E0-49A5-4660-AF89-A8BC89B78883}" sibTransId="{3734A479-9354-441D-835F-F3D9959E38B2}"/>
    <dgm:cxn modelId="{BFAC3B6B-1E74-4D31-B41A-8A2FFC075F16}" type="presOf" srcId="{BB4B8FD4-AC7B-4C4B-8D89-95976B312EDC}" destId="{AB752801-5576-4178-AC72-8323AC625E00}" srcOrd="0" destOrd="0" presId="urn:microsoft.com/office/officeart/2005/8/layout/hierarchy1"/>
    <dgm:cxn modelId="{13CDD14B-2A92-45C1-9C03-2A51922ADFD8}" type="presOf" srcId="{710E61D6-3B50-45EF-B6CD-80D19266101F}" destId="{2CD30DD6-51AF-4E9F-B429-8DC6B7455FCF}" srcOrd="0" destOrd="0" presId="urn:microsoft.com/office/officeart/2005/8/layout/hierarchy1"/>
    <dgm:cxn modelId="{807FC66E-1336-45B1-AAD8-44E40FCB3544}" type="presOf" srcId="{1F895F15-E317-4462-9F53-2FD30EA0D5C6}" destId="{195D55F8-5978-4384-A732-0FF7101C1DCD}" srcOrd="0" destOrd="0" presId="urn:microsoft.com/office/officeart/2005/8/layout/hierarchy1"/>
    <dgm:cxn modelId="{86460550-7B09-461D-9DF4-E1047FC1EC56}" srcId="{1F895F15-E317-4462-9F53-2FD30EA0D5C6}" destId="{9AB331E5-EF79-413D-972C-D3D9C9F720E9}" srcOrd="2" destOrd="0" parTransId="{20A8B682-F72F-44CE-AD6B-3614E590A8C7}" sibTransId="{134575AF-A89A-490B-88C1-6BECF6D10283}"/>
    <dgm:cxn modelId="{E13430C0-A2EF-4A48-9F27-75F72216058D}" type="presOf" srcId="{9AB331E5-EF79-413D-972C-D3D9C9F720E9}" destId="{96A4C536-5960-4CD5-918A-C6D1F1CB1604}" srcOrd="0" destOrd="0" presId="urn:microsoft.com/office/officeart/2005/8/layout/hierarchy1"/>
    <dgm:cxn modelId="{83AE25CA-45BF-4783-8D59-60246CD549E1}" srcId="{1F895F15-E317-4462-9F53-2FD30EA0D5C6}" destId="{710E61D6-3B50-45EF-B6CD-80D19266101F}" srcOrd="1" destOrd="0" parTransId="{CC908752-846A-4775-87EE-5B4C23234308}" sibTransId="{A01E0C3E-EAAE-4AE1-BB40-5F24152E1C77}"/>
    <dgm:cxn modelId="{7835DF99-94A2-4FCE-837C-56E402B8ABCF}" type="presParOf" srcId="{195D55F8-5978-4384-A732-0FF7101C1DCD}" destId="{B91AC484-D710-47FB-8A09-DC3AB0308646}" srcOrd="0" destOrd="0" presId="urn:microsoft.com/office/officeart/2005/8/layout/hierarchy1"/>
    <dgm:cxn modelId="{3D8BF25E-2AEB-4A2B-A9DE-1F2FC1CA2DA2}" type="presParOf" srcId="{B91AC484-D710-47FB-8A09-DC3AB0308646}" destId="{6EB6345A-6CC9-4D17-983B-EEB118EE5088}" srcOrd="0" destOrd="0" presId="urn:microsoft.com/office/officeart/2005/8/layout/hierarchy1"/>
    <dgm:cxn modelId="{DDAB5B11-A5C6-4BB6-A34E-CEB342393568}" type="presParOf" srcId="{6EB6345A-6CC9-4D17-983B-EEB118EE5088}" destId="{CAE969B9-8A32-488C-B15F-DDEA76AD7BDA}" srcOrd="0" destOrd="0" presId="urn:microsoft.com/office/officeart/2005/8/layout/hierarchy1"/>
    <dgm:cxn modelId="{0CD43DF9-E560-46CE-ADE2-D7616843BD4E}" type="presParOf" srcId="{6EB6345A-6CC9-4D17-983B-EEB118EE5088}" destId="{AB752801-5576-4178-AC72-8323AC625E00}" srcOrd="1" destOrd="0" presId="urn:microsoft.com/office/officeart/2005/8/layout/hierarchy1"/>
    <dgm:cxn modelId="{079BB04A-DA74-4381-BAE8-EB5F0C56EA6C}" type="presParOf" srcId="{B91AC484-D710-47FB-8A09-DC3AB0308646}" destId="{54BE1D25-4AA2-4E09-9BAF-3ECAD2A1A9D7}" srcOrd="1" destOrd="0" presId="urn:microsoft.com/office/officeart/2005/8/layout/hierarchy1"/>
    <dgm:cxn modelId="{40BBF112-2EF9-4B29-9B8A-670D813276EF}" type="presParOf" srcId="{195D55F8-5978-4384-A732-0FF7101C1DCD}" destId="{952A8B25-086B-4663-806B-CEEACF22D55B}" srcOrd="1" destOrd="0" presId="urn:microsoft.com/office/officeart/2005/8/layout/hierarchy1"/>
    <dgm:cxn modelId="{EB62013F-336A-4435-9DE7-0F19496836D0}" type="presParOf" srcId="{952A8B25-086B-4663-806B-CEEACF22D55B}" destId="{2A3C0B04-9D86-40BF-A2AC-F357633DE038}" srcOrd="0" destOrd="0" presId="urn:microsoft.com/office/officeart/2005/8/layout/hierarchy1"/>
    <dgm:cxn modelId="{CD3AF67A-57C5-4052-86EE-6356D7E03EDF}" type="presParOf" srcId="{2A3C0B04-9D86-40BF-A2AC-F357633DE038}" destId="{72E25710-B168-406B-9591-FFA6044D3E9B}" srcOrd="0" destOrd="0" presId="urn:microsoft.com/office/officeart/2005/8/layout/hierarchy1"/>
    <dgm:cxn modelId="{DB225053-BAA8-472C-B4F4-874873E06E59}" type="presParOf" srcId="{2A3C0B04-9D86-40BF-A2AC-F357633DE038}" destId="{2CD30DD6-51AF-4E9F-B429-8DC6B7455FCF}" srcOrd="1" destOrd="0" presId="urn:microsoft.com/office/officeart/2005/8/layout/hierarchy1"/>
    <dgm:cxn modelId="{7FBB64E4-2541-4936-9B80-2ADF40653945}" type="presParOf" srcId="{952A8B25-086B-4663-806B-CEEACF22D55B}" destId="{317DD21F-326F-421A-8D12-7072837E02B2}" srcOrd="1" destOrd="0" presId="urn:microsoft.com/office/officeart/2005/8/layout/hierarchy1"/>
    <dgm:cxn modelId="{84E71EDA-B62E-4D1F-865D-1187C292952A}" type="presParOf" srcId="{195D55F8-5978-4384-A732-0FF7101C1DCD}" destId="{3320F724-D8CD-4934-90D1-873B1A427C22}" srcOrd="2" destOrd="0" presId="urn:microsoft.com/office/officeart/2005/8/layout/hierarchy1"/>
    <dgm:cxn modelId="{325D81CF-AC63-4D2C-99CA-EF4FF5EFDCF4}" type="presParOf" srcId="{3320F724-D8CD-4934-90D1-873B1A427C22}" destId="{552448B6-FA56-4857-B7EC-E94928413BDB}" srcOrd="0" destOrd="0" presId="urn:microsoft.com/office/officeart/2005/8/layout/hierarchy1"/>
    <dgm:cxn modelId="{0B0305A4-63C0-4719-B0D7-17133C3C790E}" type="presParOf" srcId="{552448B6-FA56-4857-B7EC-E94928413BDB}" destId="{1D2DCBFE-9620-475F-95D1-675986864858}" srcOrd="0" destOrd="0" presId="urn:microsoft.com/office/officeart/2005/8/layout/hierarchy1"/>
    <dgm:cxn modelId="{0371A2FF-FB35-4F66-8A26-DFB12563DDBA}" type="presParOf" srcId="{552448B6-FA56-4857-B7EC-E94928413BDB}" destId="{96A4C536-5960-4CD5-918A-C6D1F1CB1604}" srcOrd="1" destOrd="0" presId="urn:microsoft.com/office/officeart/2005/8/layout/hierarchy1"/>
    <dgm:cxn modelId="{8CE0EA32-DB30-461F-8E64-EC0A48269B88}" type="presParOf" srcId="{3320F724-D8CD-4934-90D1-873B1A427C22}" destId="{90094948-9571-4599-8DBD-B07D2D4B27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969B9-8A32-488C-B15F-DDEA76AD7BDA}">
      <dsp:nvSpPr>
        <dsp:cNvPr id="0" name=""/>
        <dsp:cNvSpPr/>
      </dsp:nvSpPr>
      <dsp:spPr>
        <a:xfrm>
          <a:off x="0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2801-5576-4178-AC72-8323AC625E00}">
      <dsp:nvSpPr>
        <dsp:cNvPr id="0" name=""/>
        <dsp:cNvSpPr/>
      </dsp:nvSpPr>
      <dsp:spPr>
        <a:xfrm>
          <a:off x="204397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Distrofia Muscular de Duchenne acomete 1 em cada 5000 meninos. </a:t>
          </a:r>
          <a:endParaRPr lang="en-US" sz="1400" kern="1200"/>
        </a:p>
      </dsp:txBody>
      <dsp:txXfrm>
        <a:off x="238610" y="978396"/>
        <a:ext cx="1771153" cy="1099706"/>
      </dsp:txXfrm>
    </dsp:sp>
    <dsp:sp modelId="{72E25710-B168-406B-9591-FFA6044D3E9B}">
      <dsp:nvSpPr>
        <dsp:cNvPr id="0" name=""/>
        <dsp:cNvSpPr/>
      </dsp:nvSpPr>
      <dsp:spPr>
        <a:xfrm>
          <a:off x="2248374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30DD6-51AF-4E9F-B429-8DC6B7455FCF}">
      <dsp:nvSpPr>
        <dsp:cNvPr id="0" name=""/>
        <dsp:cNvSpPr/>
      </dsp:nvSpPr>
      <dsp:spPr>
        <a:xfrm>
          <a:off x="2452772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Normal ao nascimento -&gt; Fraqueza aos 3-5 anos -&gt; Restrito a cadeira de rodas -&gt; Óbito 20-30 anos </a:t>
          </a:r>
          <a:endParaRPr lang="en-US" sz="1400" kern="1200"/>
        </a:p>
      </dsp:txBody>
      <dsp:txXfrm>
        <a:off x="2486985" y="978396"/>
        <a:ext cx="1771153" cy="1099706"/>
      </dsp:txXfrm>
    </dsp:sp>
    <dsp:sp modelId="{1D2DCBFE-9620-475F-95D1-675986864858}">
      <dsp:nvSpPr>
        <dsp:cNvPr id="0" name=""/>
        <dsp:cNvSpPr/>
      </dsp:nvSpPr>
      <dsp:spPr>
        <a:xfrm>
          <a:off x="4496749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4C536-5960-4CD5-918A-C6D1F1CB1604}">
      <dsp:nvSpPr>
        <dsp:cNvPr id="0" name=""/>
        <dsp:cNvSpPr/>
      </dsp:nvSpPr>
      <dsp:spPr>
        <a:xfrm>
          <a:off x="4701147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Terapia gênica como oportunidade de mudar a vida destes pacientes: Breakthrough Pfizer</a:t>
          </a:r>
          <a:endParaRPr lang="en-US" sz="1400" kern="1200"/>
        </a:p>
      </dsp:txBody>
      <dsp:txXfrm>
        <a:off x="4735360" y="978396"/>
        <a:ext cx="1771153" cy="1099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1D209-B4D5-4825-A7FC-CFDDC87D8A41}" type="datetimeFigureOut">
              <a:rPr lang="pt-BR" smtClean="0"/>
              <a:t>28/04/2023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6BBA2-8E55-40A2-8318-39661AB8E7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9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Desafio: Obter informações sobre Distrofia Muscular de </a:t>
            </a:r>
            <a:r>
              <a:rPr lang="pt-BR" dirty="0" err="1"/>
              <a:t>Duchenne</a:t>
            </a:r>
            <a:r>
              <a:rPr lang="pt-BR" dirty="0"/>
              <a:t> antes do lançamento de terapia gênica.</a:t>
            </a:r>
          </a:p>
          <a:p>
            <a:endParaRPr lang="pt-BR" dirty="0"/>
          </a:p>
          <a:p>
            <a:r>
              <a:rPr lang="pt-BR" dirty="0"/>
              <a:t>O time irá apresentar toda a evolução do projeto, os principais achados e oportunidades inicialmente não visualizadas (</a:t>
            </a:r>
            <a:r>
              <a:rPr lang="pt-BR" dirty="0" err="1"/>
              <a:t>ex</a:t>
            </a:r>
            <a:r>
              <a:rPr lang="pt-BR" dirty="0"/>
              <a:t>: expectativa média de vida com alta correção com o IDH – um </a:t>
            </a:r>
            <a:r>
              <a:rPr lang="pt-BR" dirty="0" err="1"/>
              <a:t>paper</a:t>
            </a:r>
            <a:r>
              <a:rPr lang="pt-BR" dirty="0"/>
              <a:t> foi escrito para a conscientização desse tema)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6BBA2-8E55-40A2-8318-39661AB8E74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128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DEFAE8-28BF-28DF-03AA-C133C8950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1290-B24E-7DDA-D043-6083631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4E18-94E8-A25E-DCA0-DE6088E1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1C04-00BF-C021-0C8D-C89946C6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B72D-D2CE-61F2-8B61-80A3283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3246-6D20-3DB7-228E-E798F5B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479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4BB42-B4C2-4EB5-CF3C-6AA17CA1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D9BE-4A48-7389-AE05-CD8F2C57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1FB6-6547-D2C8-6A96-DA8F2B9C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EA44-ADA6-71AA-5C56-E3EF25F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971-43E1-A399-D8C3-01EC55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09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funnel chart&#10;&#10;Description automatically generated">
            <a:extLst>
              <a:ext uri="{FF2B5EF4-FFF2-40B4-BE49-F238E27FC236}">
                <a16:creationId xmlns:a16="http://schemas.microsoft.com/office/drawing/2014/main" id="{0E447195-7E2C-7EA4-A1B1-6CF328333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7CEA-8AE8-6355-CE16-BC415AF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B755-06D2-4F44-D3B1-0EC963B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88E7-A3A7-FF06-FE4F-C308C3F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40A89-0BBE-2F36-11B9-499C4EE4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6E43-4201-CDD9-D14A-74EFFBCE4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691D6-89E0-B032-3A7A-4E65B06D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B0DD2-3903-8323-C8EA-B7CEA396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1B685-9C5B-1BED-B7C8-491ABC39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051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C74-B84F-BA61-C094-8BFF10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EFBCF-E245-1DEB-E01C-76F4B5B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393D-DA7D-30BA-D002-632D4BCF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5D1CE-71D9-36D4-A397-F99368F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39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645-35CC-AC9F-349E-D332AB0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3449-AF7E-6BFB-7E8E-D09693D4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24B-0008-46D6-3B97-8C35732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3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A47B-5691-788F-4F2E-BC69D4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17D-6B52-0D96-1602-CFC90FC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C47-AA94-F1A6-E0E9-EE0EF4E1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178-3FE1-7F43-3396-F59A0AF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C152-13B4-9D41-4690-A2C40C4D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B994-C2AC-133A-D9BB-F6F424DF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71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E6EB-66F3-9190-E7E8-F7D0053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F9D40-A6C4-AA89-3E91-CB3792E8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40F6-6AE9-216E-1DB9-5006AED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3A67-7E83-09D3-14BC-6125C34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546CB-A066-1CAF-302B-07E6CF3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94239-0A1E-E38A-D53D-241B2F5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99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5A819-B55B-DB36-3C09-DF5291B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8486-2050-F178-6DDD-39A28A802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A525-50F6-BCE5-E30D-4F56389F8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5E1C-1043-D65A-0058-8A7572D3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87DE-C4EF-34B2-D41B-D93D47FF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1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urldefense.com/v3/__https:/www.ispor.org/conferences-education/conferences/upcoming-conferences/ispor-2023/hotel-travel/venue-information__;!!H9nueQsQ!6xwlDEhSCVJrqUrYro0WNVY3NGs7Od6XWs1z_aVKJnyVbcq1Pmncg7lyAUcaKJEB0cdgwdc7JwGBtThZt2YbboO8Cg$" TargetMode="External"/><Relationship Id="rId4" Type="http://schemas.openxmlformats.org/officeDocument/2006/relationships/hyperlink" Target="https://urldefense.com/v3/__https:/www.ispor.org/conferences-education/conferences/upcoming-conferences/ispor-2023__;!!H9nueQsQ!6xwlDEhSCVJrqUrYro0WNVY3NGs7Od6XWs1z_aVKJnyVbcq1Pmncg7lyAUcaKJEB0cdgwdc7JwGBtThZt2ZzVgSVwQ$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1344C-D604-FD1E-A406-46C183CDDBFC}"/>
              </a:ext>
            </a:extLst>
          </p:cNvPr>
          <p:cNvSpPr txBox="1"/>
          <p:nvPr/>
        </p:nvSpPr>
        <p:spPr>
          <a:xfrm>
            <a:off x="153346" y="1613118"/>
            <a:ext cx="6838121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800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ANÁLISE 2</a:t>
            </a:r>
          </a:p>
          <a:p>
            <a:r>
              <a:rPr lang="pt-BR" sz="32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Caso da terapia gênica para Distrofia Muscular de </a:t>
            </a:r>
            <a:r>
              <a:rPr lang="pt-BR" sz="3200" b="1" dirty="0" err="1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Duchenne</a:t>
            </a:r>
            <a:endParaRPr lang="pt-BR" sz="32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  <a:p>
            <a:r>
              <a:rPr lang="pt-BR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Daniela Pachito  | </a:t>
            </a:r>
            <a:r>
              <a:rPr lang="en-US" i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Patient and Health Impact – PHI</a:t>
            </a:r>
          </a:p>
          <a:p>
            <a:r>
              <a:rPr lang="pt-BR" dirty="0">
                <a:solidFill>
                  <a:srgbClr val="7E69E0"/>
                </a:solidFill>
                <a:latin typeface="Noto Sans Cond SemBd" panose="020B0502040504020204" pitchFamily="34" charset="0"/>
              </a:rPr>
              <a:t>Harryson Santos | </a:t>
            </a:r>
            <a:r>
              <a:rPr lang="en-US" i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Medical External Partnership</a:t>
            </a:r>
          </a:p>
          <a:p>
            <a:r>
              <a:rPr lang="en-US" dirty="0">
                <a:solidFill>
                  <a:srgbClr val="7E69E0"/>
                </a:solidFill>
                <a:latin typeface="Noto Sans Cond SemBd" panose="020B0502040504020204" pitchFamily="34" charset="0"/>
              </a:rPr>
              <a:t>Isabel Pinheiro    | </a:t>
            </a:r>
            <a:r>
              <a:rPr lang="en-US" i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Marketing</a:t>
            </a:r>
          </a:p>
          <a:p>
            <a:r>
              <a:rPr lang="en-US" dirty="0">
                <a:solidFill>
                  <a:srgbClr val="7E69E0"/>
                </a:solidFill>
                <a:latin typeface="Noto Sans Cond SemBd" panose="020B0502040504020204" pitchFamily="34" charset="0"/>
              </a:rPr>
              <a:t>Monica Olivieri   | </a:t>
            </a:r>
            <a:r>
              <a:rPr lang="en-US" i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Business Analytics &amp; Insights – BAI</a:t>
            </a:r>
          </a:p>
          <a:p>
            <a:r>
              <a:rPr lang="en-US" dirty="0">
                <a:solidFill>
                  <a:srgbClr val="7E69E0"/>
                </a:solidFill>
                <a:latin typeface="Noto Sans Cond SemBd" panose="020B0502040504020204" pitchFamily="34" charset="0"/>
              </a:rPr>
              <a:t>Patricia Dreosso  | </a:t>
            </a:r>
            <a:r>
              <a:rPr lang="en-US" i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Business Analytics &amp; Insights - BAI</a:t>
            </a:r>
          </a:p>
          <a:p>
            <a:endParaRPr lang="en-BR" sz="4800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2D944E-63B8-2ED4-360B-A52BE59A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3" y="2571750"/>
            <a:ext cx="1276350" cy="142875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03F22C19-F5E6-E3B0-0635-C540152BC983}"/>
              </a:ext>
            </a:extLst>
          </p:cNvPr>
          <p:cNvSpPr/>
          <p:nvPr/>
        </p:nvSpPr>
        <p:spPr>
          <a:xfrm>
            <a:off x="-53822" y="3028950"/>
            <a:ext cx="231457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3428B8F-6AB5-2DA7-5151-C924F13C39A1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260753" y="3086100"/>
            <a:ext cx="3932879" cy="142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65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38183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 desafio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00C574-83C3-F651-F8BC-129CC1DEB1F0}"/>
              </a:ext>
            </a:extLst>
          </p:cNvPr>
          <p:cNvSpPr txBox="1"/>
          <p:nvPr/>
        </p:nvSpPr>
        <p:spPr>
          <a:xfrm>
            <a:off x="442452" y="1539732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6504EE-A5A8-9A60-E2C1-9670364E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1" y="1714866"/>
            <a:ext cx="2941763" cy="42585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45C137-62F6-ED02-15C7-34EF033DC999}"/>
              </a:ext>
            </a:extLst>
          </p:cNvPr>
          <p:cNvSpPr txBox="1"/>
          <p:nvPr/>
        </p:nvSpPr>
        <p:spPr>
          <a:xfrm>
            <a:off x="1405151" y="4067598"/>
            <a:ext cx="567957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Levantar dados sobre o número de pacientes com </a:t>
            </a:r>
            <a:r>
              <a:rPr lang="pt-BR" sz="2000" dirty="0" err="1"/>
              <a:t>Duchenne</a:t>
            </a:r>
            <a:r>
              <a:rPr lang="pt-BR" sz="2000" dirty="0"/>
              <a:t> no Brasil, localização dos centros de tratamento, composição da equipe multiprofissional, para as ações do time médico e de MKT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F95B4F-E6DC-3FAF-295A-C291E64B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6" y="4384783"/>
            <a:ext cx="623582" cy="623582"/>
          </a:xfrm>
          <a:prstGeom prst="rect">
            <a:avLst/>
          </a:prstGeom>
        </p:spPr>
      </p:pic>
      <p:graphicFrame>
        <p:nvGraphicFramePr>
          <p:cNvPr id="14" name="CaixaDeTexto 4">
            <a:extLst>
              <a:ext uri="{FF2B5EF4-FFF2-40B4-BE49-F238E27FC236}">
                <a16:creationId xmlns:a16="http://schemas.microsoft.com/office/drawing/2014/main" id="{282029D9-384D-AD3B-6DCC-5AB43F979D26}"/>
              </a:ext>
            </a:extLst>
          </p:cNvPr>
          <p:cNvGraphicFramePr/>
          <p:nvPr/>
        </p:nvGraphicFramePr>
        <p:xfrm>
          <a:off x="276006" y="1205276"/>
          <a:ext cx="6540727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190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475482-E131-ED27-56FC-F985079450C8}"/>
              </a:ext>
            </a:extLst>
          </p:cNvPr>
          <p:cNvSpPr txBox="1"/>
          <p:nvPr/>
        </p:nvSpPr>
        <p:spPr>
          <a:xfrm>
            <a:off x="8913019" y="3764120"/>
            <a:ext cx="2175738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Disseminação do conhecimento de forma científica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C0632CF-E062-B490-9562-0C4CC69308E2}"/>
              </a:ext>
            </a:extLst>
          </p:cNvPr>
          <p:cNvSpPr/>
          <p:nvPr/>
        </p:nvSpPr>
        <p:spPr>
          <a:xfrm>
            <a:off x="8488247" y="3455362"/>
            <a:ext cx="568388" cy="63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A9405A-0E96-2357-5580-BA2F6B8C7762}"/>
              </a:ext>
            </a:extLst>
          </p:cNvPr>
          <p:cNvSpPr txBox="1"/>
          <p:nvPr/>
        </p:nvSpPr>
        <p:spPr>
          <a:xfrm>
            <a:off x="5971498" y="2321354"/>
            <a:ext cx="1610139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Objetivos previamente mapeados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E19D3B8-508C-D205-B71E-B36CF8F4EAA3}"/>
              </a:ext>
            </a:extLst>
          </p:cNvPr>
          <p:cNvSpPr/>
          <p:nvPr/>
        </p:nvSpPr>
        <p:spPr>
          <a:xfrm>
            <a:off x="5575851" y="1889245"/>
            <a:ext cx="589722" cy="70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-765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 processo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C3DBC-69E3-B5B6-E77D-0E8159B52010}"/>
              </a:ext>
            </a:extLst>
          </p:cNvPr>
          <p:cNvSpPr txBox="1"/>
          <p:nvPr/>
        </p:nvSpPr>
        <p:spPr>
          <a:xfrm>
            <a:off x="1103243" y="3003636"/>
            <a:ext cx="1610139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Formação do time </a:t>
            </a:r>
            <a:r>
              <a:rPr lang="pt-BR" b="1" dirty="0" err="1"/>
              <a:t>cross</a:t>
            </a:r>
            <a:r>
              <a:rPr lang="pt-BR" b="1" dirty="0"/>
              <a:t> “expandido”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8E0FDD-A7A9-672E-33CE-F1C91E7ABC05}"/>
              </a:ext>
            </a:extLst>
          </p:cNvPr>
          <p:cNvSpPr txBox="1"/>
          <p:nvPr/>
        </p:nvSpPr>
        <p:spPr>
          <a:xfrm>
            <a:off x="3631096" y="2874430"/>
            <a:ext cx="1610139" cy="120032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Sprints exploratórias:</a:t>
            </a:r>
          </a:p>
          <a:p>
            <a:pPr algn="ctr"/>
            <a:r>
              <a:rPr lang="pt-BR" b="1" dirty="0"/>
              <a:t>Time </a:t>
            </a:r>
            <a:r>
              <a:rPr lang="pt-BR" b="1" dirty="0" err="1"/>
              <a:t>cross</a:t>
            </a:r>
            <a:r>
              <a:rPr lang="pt-BR" b="1" dirty="0"/>
              <a:t> + </a:t>
            </a:r>
            <a:r>
              <a:rPr lang="pt-BR" b="1" dirty="0" err="1"/>
              <a:t>vendor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C21FA4-5128-AEDF-E613-68F92E2632EC}"/>
              </a:ext>
            </a:extLst>
          </p:cNvPr>
          <p:cNvSpPr txBox="1"/>
          <p:nvPr/>
        </p:nvSpPr>
        <p:spPr>
          <a:xfrm>
            <a:off x="3631096" y="2203358"/>
            <a:ext cx="16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3 meses</a:t>
            </a:r>
          </a:p>
          <a:p>
            <a:pPr algn="ctr"/>
            <a:r>
              <a:rPr lang="pt-BR" sz="1400" dirty="0"/>
              <a:t>Sprints quinzenais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4E6181-E136-A4EE-1909-F0E953585BDC}"/>
              </a:ext>
            </a:extLst>
          </p:cNvPr>
          <p:cNvSpPr txBox="1"/>
          <p:nvPr/>
        </p:nvSpPr>
        <p:spPr>
          <a:xfrm>
            <a:off x="2054258" y="5575826"/>
            <a:ext cx="567957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Time </a:t>
            </a:r>
            <a:r>
              <a:rPr lang="pt-BR" sz="2000" i="1" dirty="0" err="1"/>
              <a:t>cross</a:t>
            </a:r>
            <a:r>
              <a:rPr lang="pt-BR" sz="2000" dirty="0"/>
              <a:t> desde o início da iniciativa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MKT + BAI + PHI + Medical = INSIGHTS POTENTES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Metodologia ágil: Sprints e iterações </a:t>
            </a:r>
          </a:p>
        </p:txBody>
      </p:sp>
      <p:pic>
        <p:nvPicPr>
          <p:cNvPr id="11" name="Gráfico 10" descr="Lâmpada e engrenagem estrutura de tópicos">
            <a:extLst>
              <a:ext uri="{FF2B5EF4-FFF2-40B4-BE49-F238E27FC236}">
                <a16:creationId xmlns:a16="http://schemas.microsoft.com/office/drawing/2014/main" id="{AE24B82C-57F5-3E1B-7968-CEC5BE1DB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921" y="1457682"/>
            <a:ext cx="708991" cy="708991"/>
          </a:xfrm>
          <a:prstGeom prst="rect">
            <a:avLst/>
          </a:prstGeom>
        </p:spPr>
      </p:pic>
      <p:pic>
        <p:nvPicPr>
          <p:cNvPr id="13" name="Gráfico 12" descr="Usuários estrutura de tópicos">
            <a:extLst>
              <a:ext uri="{FF2B5EF4-FFF2-40B4-BE49-F238E27FC236}">
                <a16:creationId xmlns:a16="http://schemas.microsoft.com/office/drawing/2014/main" id="{70D92F1E-327E-1101-5D16-F419A0E09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740" y="1912438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840334-3F9B-115E-FC51-80682CFC9276}"/>
              </a:ext>
            </a:extLst>
          </p:cNvPr>
          <p:cNvSpPr txBox="1"/>
          <p:nvPr/>
        </p:nvSpPr>
        <p:spPr>
          <a:xfrm>
            <a:off x="7581637" y="1505019"/>
            <a:ext cx="5209325" cy="738664"/>
          </a:xfrm>
          <a:prstGeom prst="rect">
            <a:avLst/>
          </a:prstGeom>
          <a:noFill/>
          <a:ln w="25400"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Estimativa do número de Pacientes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Localização dos centros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Profissionais envolvidos na jornada do paciente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13ABD7-A5F1-2AFF-4DFE-9B3D0AB6403C}"/>
              </a:ext>
            </a:extLst>
          </p:cNvPr>
          <p:cNvSpPr txBox="1"/>
          <p:nvPr/>
        </p:nvSpPr>
        <p:spPr>
          <a:xfrm>
            <a:off x="5971498" y="3764120"/>
            <a:ext cx="2175738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Oportunidade </a:t>
            </a:r>
          </a:p>
          <a:p>
            <a:pPr algn="ctr"/>
            <a:r>
              <a:rPr lang="pt-BR" b="1" dirty="0"/>
              <a:t>para a geração de mensagem de valor</a:t>
            </a:r>
          </a:p>
        </p:txBody>
      </p:sp>
      <p:pic>
        <p:nvPicPr>
          <p:cNvPr id="19" name="Gráfico 18" descr="Lista de Verificação estrutura de tópicos">
            <a:extLst>
              <a:ext uri="{FF2B5EF4-FFF2-40B4-BE49-F238E27FC236}">
                <a16:creationId xmlns:a16="http://schemas.microsoft.com/office/drawing/2014/main" id="{05620EC0-C1F1-8DA8-EA55-73C8D6C49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0571" y="1931061"/>
            <a:ext cx="679174" cy="679174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6FD52E1-0555-620F-7112-70A8C4E2CF71}"/>
              </a:ext>
            </a:extLst>
          </p:cNvPr>
          <p:cNvSpPr/>
          <p:nvPr/>
        </p:nvSpPr>
        <p:spPr>
          <a:xfrm>
            <a:off x="5596660" y="3361780"/>
            <a:ext cx="568913" cy="5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 descr="Diamante estrutura de tópicos">
            <a:extLst>
              <a:ext uri="{FF2B5EF4-FFF2-40B4-BE49-F238E27FC236}">
                <a16:creationId xmlns:a16="http://schemas.microsoft.com/office/drawing/2014/main" id="{C3FB2B23-17A0-7A94-BBDA-F2BBA4043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2921" y="3434257"/>
            <a:ext cx="568387" cy="568387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7DF431D-DBA7-41E9-C20C-531057AA83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713382" y="3465301"/>
            <a:ext cx="917714" cy="929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F32C562-50F3-0C1F-B798-DE8810435BD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147236" y="4225785"/>
            <a:ext cx="765783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B0E31BE-7B70-7CB5-EE1E-A397F3E9402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241235" y="2783019"/>
            <a:ext cx="730263" cy="25642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BA936F6-33E4-A369-C219-346FB7A4E2C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210684" y="3756590"/>
            <a:ext cx="760814" cy="469195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áfico 40" descr="Livro aberto estrutura de tópicos">
            <a:extLst>
              <a:ext uri="{FF2B5EF4-FFF2-40B4-BE49-F238E27FC236}">
                <a16:creationId xmlns:a16="http://schemas.microsoft.com/office/drawing/2014/main" id="{5A47ADF2-DBDE-896B-9DBE-8F848A70A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9627" y="3537684"/>
            <a:ext cx="566531" cy="566531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EB29B6A-DF39-41BC-ECCD-76F3B3D7CC7B}"/>
              </a:ext>
            </a:extLst>
          </p:cNvPr>
          <p:cNvSpPr txBox="1"/>
          <p:nvPr/>
        </p:nvSpPr>
        <p:spPr>
          <a:xfrm>
            <a:off x="874162" y="2644883"/>
            <a:ext cx="2091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MKT, Medical, PHI, BAI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2252FB6-138B-AC44-9A86-A5A43B60179F}"/>
              </a:ext>
            </a:extLst>
          </p:cNvPr>
          <p:cNvSpPr txBox="1"/>
          <p:nvPr/>
        </p:nvSpPr>
        <p:spPr>
          <a:xfrm>
            <a:off x="6776567" y="4925840"/>
            <a:ext cx="3661317" cy="523220"/>
          </a:xfrm>
          <a:prstGeom prst="rect">
            <a:avLst/>
          </a:prstGeom>
          <a:noFill/>
          <a:ln w="25400"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ym typeface="Symbol" panose="05050102010706020507" pitchFamily="18" charset="2"/>
              </a:rPr>
              <a:t> </a:t>
            </a:r>
            <a:r>
              <a:rPr lang="pt-BR" sz="1400" dirty="0"/>
              <a:t>Avaliação da Expectativa de Vida de Pacientes de acordo com IDH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B3938FD-EAE9-4126-4DD0-FC81D7CA54F1}"/>
              </a:ext>
            </a:extLst>
          </p:cNvPr>
          <p:cNvSpPr txBox="1"/>
          <p:nvPr/>
        </p:nvSpPr>
        <p:spPr>
          <a:xfrm>
            <a:off x="8389644" y="2436810"/>
            <a:ext cx="2533459" cy="64633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Planejamento de Ações MKT &amp; Medical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4C3FAE0-892B-245B-3197-A9D7D466DD7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581637" y="2754212"/>
            <a:ext cx="808007" cy="576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19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7BB9F5-8317-BA83-422B-DDBF7D32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27" y="3588026"/>
            <a:ext cx="5931473" cy="3269974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0575E29-B6C0-AF97-8450-C81DC326D671}"/>
              </a:ext>
            </a:extLst>
          </p:cNvPr>
          <p:cNvSpPr txBox="1"/>
          <p:nvPr/>
        </p:nvSpPr>
        <p:spPr>
          <a:xfrm>
            <a:off x="83565" y="-26321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Os resultados: análises previstas 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5BEE57-0DFB-3631-C274-18424B61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617"/>
            <a:ext cx="6260527" cy="35383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45266D0-B6EB-2926-A144-0E83C8F8783E}"/>
              </a:ext>
            </a:extLst>
          </p:cNvPr>
          <p:cNvSpPr txBox="1"/>
          <p:nvPr/>
        </p:nvSpPr>
        <p:spPr>
          <a:xfrm>
            <a:off x="6492481" y="1792646"/>
            <a:ext cx="5699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Quase </a:t>
            </a:r>
            <a:r>
              <a:rPr lang="pt-BR" b="1" dirty="0"/>
              <a:t>28.000 registros</a:t>
            </a:r>
            <a:r>
              <a:rPr lang="pt-BR" dirty="0"/>
              <a:t> associados com CID de distrofia muscular no SIA-DATASUS.</a:t>
            </a:r>
          </a:p>
          <a:p>
            <a:r>
              <a:rPr lang="pt-BR" dirty="0"/>
              <a:t>Ausência de CID específico de DMD </a:t>
            </a:r>
            <a:r>
              <a:rPr lang="pt-BR" dirty="0">
                <a:sym typeface="Symbol" panose="05050102010706020507" pitchFamily="18" charset="2"/>
              </a:rPr>
              <a:t> Necessidade de conhecimento da doença para identificação dos casos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750FFA-EFBC-483A-99FA-DAAA9B7A8950}"/>
              </a:ext>
            </a:extLst>
          </p:cNvPr>
          <p:cNvSpPr txBox="1"/>
          <p:nvPr/>
        </p:nvSpPr>
        <p:spPr>
          <a:xfrm>
            <a:off x="477102" y="4484349"/>
            <a:ext cx="5306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Mapeamento da </a:t>
            </a:r>
            <a:r>
              <a:rPr lang="pt-BR" b="1" dirty="0"/>
              <a:t>jornada do paciente</a:t>
            </a:r>
            <a:r>
              <a:rPr lang="pt-BR" dirty="0"/>
              <a:t>:</a:t>
            </a:r>
          </a:p>
          <a:p>
            <a:pPr algn="r"/>
            <a:r>
              <a:rPr lang="pt-BR" b="1" dirty="0"/>
              <a:t>Fisioterapeutas e Fisiatras </a:t>
            </a:r>
            <a:r>
              <a:rPr lang="pt-BR" dirty="0"/>
              <a:t>são os primeiros profissionais a terem contato com os pacientes.</a:t>
            </a:r>
          </a:p>
          <a:p>
            <a:pPr algn="r"/>
            <a:r>
              <a:rPr lang="pt-BR" dirty="0">
                <a:sym typeface="Symbol" panose="05050102010706020507" pitchFamily="18" charset="2"/>
              </a:rPr>
              <a:t>  </a:t>
            </a:r>
            <a:r>
              <a:rPr lang="pt-BR" dirty="0"/>
              <a:t>Campanhas para promoção de </a:t>
            </a:r>
            <a:r>
              <a:rPr lang="pt-BR" b="1" dirty="0"/>
              <a:t>diagnóstico precoce </a:t>
            </a:r>
            <a:r>
              <a:rPr lang="pt-BR" dirty="0"/>
              <a:t>devem envolver estes profissionais.</a:t>
            </a:r>
          </a:p>
        </p:txBody>
      </p:sp>
    </p:spTree>
    <p:extLst>
      <p:ext uri="{BB962C8B-B14F-4D97-AF65-F5344CB8AC3E}">
        <p14:creationId xmlns:p14="http://schemas.microsoft.com/office/powerpoint/2010/main" val="165525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600C574-83C3-F651-F8BC-129CC1DEB1F0}"/>
              </a:ext>
            </a:extLst>
          </p:cNvPr>
          <p:cNvSpPr txBox="1"/>
          <p:nvPr/>
        </p:nvSpPr>
        <p:spPr>
          <a:xfrm>
            <a:off x="442452" y="1539732"/>
            <a:ext cx="62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E8C298-551B-750D-B613-F1841659DC15}"/>
              </a:ext>
            </a:extLst>
          </p:cNvPr>
          <p:cNvSpPr txBox="1"/>
          <p:nvPr/>
        </p:nvSpPr>
        <p:spPr>
          <a:xfrm>
            <a:off x="5683496" y="1597000"/>
            <a:ext cx="5276085" cy="120032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As oportunidades de tratamento atuais não promovem equidade, princípio fundamental do SUS. </a:t>
            </a:r>
          </a:p>
          <a:p>
            <a:pPr algn="ctr"/>
            <a:r>
              <a:rPr lang="pt-BR" b="1" dirty="0"/>
              <a:t>Existe uma necessidade não atendida e esta é uma importante mensagem de valor para a terapia gênica</a:t>
            </a:r>
            <a:r>
              <a:rPr lang="pt-BR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8561D-327C-DDA1-2673-66A719DA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1" y="1114939"/>
            <a:ext cx="4219966" cy="4777412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7D7414EF-758C-FBC0-1122-06E60B5E96CC}"/>
              </a:ext>
            </a:extLst>
          </p:cNvPr>
          <p:cNvSpPr txBox="1"/>
          <p:nvPr/>
        </p:nvSpPr>
        <p:spPr>
          <a:xfrm>
            <a:off x="114534" y="78525"/>
            <a:ext cx="7595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Os resultados: oportunidade mapeada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12" name="Imagem 11" descr="Desenho de personagens&#10;&#10;Descrição gerada automaticamente com confiança média">
            <a:extLst>
              <a:ext uri="{FF2B5EF4-FFF2-40B4-BE49-F238E27FC236}">
                <a16:creationId xmlns:a16="http://schemas.microsoft.com/office/drawing/2014/main" id="{878641B1-7CE7-BB3F-AF49-D9430E7D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10" y="3459522"/>
            <a:ext cx="3243772" cy="243282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F5E6B0-77C2-AE8F-5B7A-C701C58B8FF9}"/>
              </a:ext>
            </a:extLst>
          </p:cNvPr>
          <p:cNvSpPr txBox="1"/>
          <p:nvPr/>
        </p:nvSpPr>
        <p:spPr>
          <a:xfrm>
            <a:off x="8756002" y="3569214"/>
            <a:ext cx="2568250" cy="312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Dear Submitter,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Congratulations! We are pleased to inform you that abstract ID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124395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titled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Inequities Related to Life Expectancy of Duchenne Muscular Dystrophy in Brazil: An Administrative Database Analysis 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has been accepted as a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Poster Presentation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to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hlinkClick r:id="rId4"/>
              </a:rPr>
              <a:t>ISPOR 2023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taking place May 7-10. </a:t>
            </a:r>
            <a:r>
              <a:rPr lang="en-US" sz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ISPOR 2023 will be held in-person at the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hlinkClick r:id="rId5"/>
              </a:rPr>
              <a:t>Boston Conference &amp; Exhibition Center</a:t>
            </a:r>
            <a:r>
              <a:rPr lang="en-US" sz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, Boston, Massachusetts.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This email contains important information regarding your session, upcoming deadlines, and important action items.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F41609C-1150-A4F1-06B3-AFAD3642F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27" y="3054624"/>
            <a:ext cx="1838908" cy="68292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6D36F53-E326-602C-6264-0B9FDA72FD1D}"/>
              </a:ext>
            </a:extLst>
          </p:cNvPr>
          <p:cNvSpPr txBox="1"/>
          <p:nvPr/>
        </p:nvSpPr>
        <p:spPr>
          <a:xfrm>
            <a:off x="5402374" y="5504725"/>
            <a:ext cx="1425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IGUALDADE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86BC21-D2EC-E720-6119-D0B5CBADB621}"/>
              </a:ext>
            </a:extLst>
          </p:cNvPr>
          <p:cNvSpPr txBox="1"/>
          <p:nvPr/>
        </p:nvSpPr>
        <p:spPr>
          <a:xfrm>
            <a:off x="6997547" y="5504725"/>
            <a:ext cx="1425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EQUIDADE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A8728C-9385-F3E1-D794-69B96CEA67E1}"/>
              </a:ext>
            </a:extLst>
          </p:cNvPr>
          <p:cNvSpPr txBox="1"/>
          <p:nvPr/>
        </p:nvSpPr>
        <p:spPr>
          <a:xfrm>
            <a:off x="6309435" y="6026186"/>
            <a:ext cx="140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#EuPolinizo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19112D-73DA-9A1C-50BF-967EEDDCC78F}"/>
              </a:ext>
            </a:extLst>
          </p:cNvPr>
          <p:cNvSpPr txBox="1"/>
          <p:nvPr/>
        </p:nvSpPr>
        <p:spPr>
          <a:xfrm>
            <a:off x="658021" y="3999034"/>
            <a:ext cx="267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IDH </a:t>
            </a:r>
            <a:r>
              <a:rPr lang="pt-BR" sz="1400" dirty="0" err="1"/>
              <a:t>vs</a:t>
            </a:r>
            <a:r>
              <a:rPr lang="pt-BR" sz="1400" dirty="0"/>
              <a:t> expectativa de vida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3A1F8A-D6A0-A536-4351-AEBC34963B7B}"/>
              </a:ext>
            </a:extLst>
          </p:cNvPr>
          <p:cNvSpPr txBox="1"/>
          <p:nvPr/>
        </p:nvSpPr>
        <p:spPr>
          <a:xfrm>
            <a:off x="3556451" y="4073097"/>
            <a:ext cx="9184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R</a:t>
            </a:r>
            <a:r>
              <a:rPr lang="pt-BR" sz="1200" baseline="30000" dirty="0"/>
              <a:t>2</a:t>
            </a:r>
            <a:r>
              <a:rPr lang="pt-BR" sz="1200" dirty="0"/>
              <a:t> = 0,8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939D21-4458-B211-4D37-4CD9CB29F81D}"/>
              </a:ext>
            </a:extLst>
          </p:cNvPr>
          <p:cNvSpPr txBox="1"/>
          <p:nvPr/>
        </p:nvSpPr>
        <p:spPr>
          <a:xfrm rot="16200000">
            <a:off x="183535" y="4961413"/>
            <a:ext cx="13033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000" dirty="0"/>
              <a:t>Expectativa de vida</a:t>
            </a:r>
          </a:p>
        </p:txBody>
      </p:sp>
    </p:spTree>
    <p:extLst>
      <p:ext uri="{BB962C8B-B14F-4D97-AF65-F5344CB8AC3E}">
        <p14:creationId xmlns:p14="http://schemas.microsoft.com/office/powerpoint/2010/main" val="26576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7505</TotalTime>
  <Words>484</Words>
  <Application>Microsoft Office PowerPoint</Application>
  <PresentationFormat>Widescreen</PresentationFormat>
  <Paragraphs>55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Noto Sans Cond SemBd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 {GreenewGroup}</dc:creator>
  <cp:lastModifiedBy>Yara  Beckhoff {GreenewGroup}</cp:lastModifiedBy>
  <cp:revision>5</cp:revision>
  <dcterms:created xsi:type="dcterms:W3CDTF">2023-03-24T14:34:27Z</dcterms:created>
  <dcterms:modified xsi:type="dcterms:W3CDTF">2023-04-28T19:06:35Z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2023-03-24T19:45:51Z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1bd1cc2d-413b-407e-b451-c29b4f3659a7</vt:lpwstr>
  </property>
  <property fmtid="{D5CDD505-2E9C-101B-9397-08002B2CF9AE}" pid="8" name="MSIP_Label_4791b42f-c435-42ca-9531-75a3f42aae3d_ContentBits">
    <vt:lpwstr>0</vt:lpwstr>
  </property>
</Properties>
</file>